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1" r:id="rId1"/>
  </p:sldMasterIdLst>
  <p:notesMasterIdLst>
    <p:notesMasterId r:id="rId29"/>
  </p:notesMasterIdLst>
  <p:sldIdLst>
    <p:sldId id="259" r:id="rId2"/>
    <p:sldId id="260" r:id="rId3"/>
    <p:sldId id="261" r:id="rId4"/>
    <p:sldId id="264" r:id="rId5"/>
    <p:sldId id="262" r:id="rId6"/>
    <p:sldId id="263" r:id="rId7"/>
    <p:sldId id="265" r:id="rId8"/>
    <p:sldId id="267" r:id="rId9"/>
    <p:sldId id="266" r:id="rId10"/>
    <p:sldId id="268" r:id="rId11"/>
    <p:sldId id="270" r:id="rId12"/>
    <p:sldId id="275" r:id="rId13"/>
    <p:sldId id="274" r:id="rId14"/>
    <p:sldId id="272" r:id="rId15"/>
    <p:sldId id="276" r:id="rId16"/>
    <p:sldId id="280" r:id="rId17"/>
    <p:sldId id="277" r:id="rId18"/>
    <p:sldId id="279" r:id="rId19"/>
    <p:sldId id="282" r:id="rId20"/>
    <p:sldId id="284" r:id="rId21"/>
    <p:sldId id="283" r:id="rId22"/>
    <p:sldId id="281" r:id="rId23"/>
    <p:sldId id="287" r:id="rId24"/>
    <p:sldId id="285" r:id="rId25"/>
    <p:sldId id="286" r:id="rId26"/>
    <p:sldId id="289" r:id="rId27"/>
    <p:sldId id="288" r:id="rId2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681" autoAdjust="0"/>
  </p:normalViewPr>
  <p:slideViewPr>
    <p:cSldViewPr>
      <p:cViewPr varScale="1">
        <p:scale>
          <a:sx n="71" d="100"/>
          <a:sy n="71" d="100"/>
        </p:scale>
        <p:origin x="-120" y="-5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commentAuthors" Target="commentAuthors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CBA6E2A9-E1C5-4908-8AE8-5F1DDFE2676D}" type="datetimeFigureOut">
              <a:rPr lang="en-US"/>
              <a:pPr>
                <a:defRPr/>
              </a:pPr>
              <a:t>8/17/14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B9286F9C-FC6A-4299-9D3C-C50AE2E18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44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D98C9AD-C63F-4139-BCD4-F563AEA6E074}" type="slidenum">
              <a:rPr lang="en-US" sz="1200">
                <a:latin typeface="+mn-lt"/>
              </a:rPr>
              <a:pPr algn="r">
                <a:defRPr/>
              </a:pPr>
              <a:t>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21362BB-0954-4C58-8D53-C8CA18D86410}" type="slidenum">
              <a:rPr lang="en-US" sz="1200">
                <a:latin typeface="+mn-lt"/>
              </a:rPr>
              <a:pPr algn="r">
                <a:defRPr/>
              </a:pPr>
              <a:t>10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FDC19EE-29E1-43A0-8EEE-593C7CFD9417}" type="slidenum">
              <a:rPr lang="en-US" sz="1200">
                <a:latin typeface="+mn-lt"/>
              </a:rPr>
              <a:pPr algn="r">
                <a:defRPr/>
              </a:pPr>
              <a:t>11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15082F4-149C-4A0D-9B24-7D99CE0B07A3}" type="slidenum">
              <a:rPr lang="en-US" sz="1200">
                <a:latin typeface="+mn-lt"/>
              </a:rPr>
              <a:pPr algn="r">
                <a:defRPr/>
              </a:pPr>
              <a:t>12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5D428FA-3171-41C2-946C-853FBB945ED3}" type="slidenum">
              <a:rPr lang="en-US" sz="1200">
                <a:latin typeface="+mn-lt"/>
              </a:rPr>
              <a:pPr algn="r">
                <a:defRPr/>
              </a:pPr>
              <a:t>13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67DD1CE-5BCE-4743-8EA4-A8F462B901FF}" type="slidenum">
              <a:rPr lang="en-US" sz="1200">
                <a:latin typeface="+mn-lt"/>
              </a:rPr>
              <a:pPr algn="r">
                <a:defRPr/>
              </a:pPr>
              <a:t>14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CF843AC-7408-4F05-8A48-0B41D070382D}" type="slidenum">
              <a:rPr lang="en-US" sz="1200">
                <a:latin typeface="+mn-lt"/>
              </a:rPr>
              <a:pPr algn="r">
                <a:defRPr/>
              </a:pPr>
              <a:t>15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40D9885-1632-4783-99D9-F7C7B019FC4A}" type="slidenum">
              <a:rPr lang="en-US" sz="1200">
                <a:latin typeface="+mn-lt"/>
              </a:rPr>
              <a:pPr algn="r">
                <a:defRPr/>
              </a:pPr>
              <a:t>16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7EFA589-855B-45F8-A6E5-7AA3651204FA}" type="slidenum">
              <a:rPr lang="en-US" sz="1200">
                <a:latin typeface="+mn-lt"/>
              </a:rPr>
              <a:pPr algn="r">
                <a:defRPr/>
              </a:pPr>
              <a:t>17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BAADEAB-B5CB-42D2-8D5F-50DBFA0B5BA9}" type="slidenum">
              <a:rPr lang="en-US" sz="1200">
                <a:latin typeface="+mn-lt"/>
              </a:rPr>
              <a:pPr algn="r">
                <a:defRPr/>
              </a:pPr>
              <a:t>18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43457D9-D18A-4AFD-A12B-E6D619FA709D}" type="slidenum">
              <a:rPr lang="en-US" sz="1200">
                <a:latin typeface="+mn-lt"/>
              </a:rPr>
              <a:pPr algn="r">
                <a:defRPr/>
              </a:pPr>
              <a:t>19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A17CFF6-73D0-440C-99E5-7509B87E0E53}" type="slidenum">
              <a:rPr lang="en-US" sz="1200">
                <a:latin typeface="+mn-lt"/>
              </a:rPr>
              <a:pPr algn="r">
                <a:defRPr/>
              </a:pPr>
              <a:t>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37912F6-0C50-414B-8874-1B8EA0882890}" type="slidenum">
              <a:rPr lang="en-US" sz="1200">
                <a:latin typeface="+mn-lt"/>
              </a:rPr>
              <a:pPr algn="r">
                <a:defRPr/>
              </a:pPr>
              <a:t>20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C8B5893-385B-4542-A0BC-522CFBA2617F}" type="slidenum">
              <a:rPr lang="en-US" sz="1200">
                <a:latin typeface="+mn-lt"/>
              </a:rPr>
              <a:pPr algn="r">
                <a:defRPr/>
              </a:pPr>
              <a:t>21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287ACB6-0CF0-4799-819D-1112BF37820E}" type="slidenum">
              <a:rPr lang="en-US" sz="1200">
                <a:latin typeface="+mn-lt"/>
              </a:rPr>
              <a:pPr algn="r">
                <a:defRPr/>
              </a:pPr>
              <a:t>22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A160F2B-BA67-449B-8330-ACFD9EB9BABC}" type="slidenum">
              <a:rPr lang="en-US" sz="1200">
                <a:latin typeface="+mn-lt"/>
              </a:rPr>
              <a:pPr algn="r">
                <a:defRPr/>
              </a:pPr>
              <a:t>23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34CA3C6-72FE-4895-BEB0-9D381486C934}" type="slidenum">
              <a:rPr lang="en-US" sz="1200">
                <a:latin typeface="+mn-lt"/>
              </a:rPr>
              <a:pPr algn="r">
                <a:defRPr/>
              </a:pPr>
              <a:t>24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F2AA3E1-FD44-4A2F-BB30-E3E4087F0536}" type="slidenum">
              <a:rPr lang="en-US" sz="1200">
                <a:latin typeface="+mn-lt"/>
              </a:rPr>
              <a:pPr algn="r">
                <a:defRPr/>
              </a:pPr>
              <a:t>25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C22244F-AE97-4181-A065-4ED52F160618}" type="slidenum">
              <a:rPr lang="en-US" sz="1200">
                <a:latin typeface="+mn-lt"/>
              </a:rPr>
              <a:pPr algn="r">
                <a:defRPr/>
              </a:pPr>
              <a:t>26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F4A71C5-2EA2-4C26-A802-AEF93D0F5DD4}" type="slidenum">
              <a:rPr lang="en-US" sz="1200">
                <a:latin typeface="+mn-lt"/>
              </a:rPr>
              <a:pPr algn="r">
                <a:defRPr/>
              </a:pPr>
              <a:t>27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F039484-F290-48CB-B049-68C4907B3F89}" type="slidenum">
              <a:rPr lang="en-US" sz="1200">
                <a:latin typeface="+mn-lt"/>
              </a:rPr>
              <a:pPr algn="r">
                <a:defRPr/>
              </a:pPr>
              <a:t>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990591B-0D8B-482A-A773-ADA3F903FE29}" type="slidenum">
              <a:rPr lang="en-US" sz="1200">
                <a:latin typeface="+mn-lt"/>
              </a:rPr>
              <a:pPr algn="r">
                <a:defRPr/>
              </a:pPr>
              <a:t>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C9465A9-5121-4DC7-9077-5117AC29EE25}" type="slidenum">
              <a:rPr lang="en-US" sz="1200">
                <a:latin typeface="+mn-lt"/>
              </a:rPr>
              <a:pPr algn="r">
                <a:defRPr/>
              </a:pPr>
              <a:t>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EB6E280-4753-4F1F-9817-C22100CC2526}" type="slidenum">
              <a:rPr lang="en-US" sz="1200">
                <a:latin typeface="+mn-lt"/>
              </a:rPr>
              <a:pPr algn="r"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AB2DA5A-53FF-41B7-9FA3-D9EE77847746}" type="slidenum">
              <a:rPr lang="en-US" sz="1200">
                <a:latin typeface="+mn-lt"/>
              </a:rPr>
              <a:pPr algn="r">
                <a:defRPr/>
              </a:pPr>
              <a:t>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F0803DD-C8A1-4A42-898C-051334D72C16}" type="slidenum">
              <a:rPr lang="en-US" sz="1200">
                <a:latin typeface="+mn-lt"/>
              </a:rPr>
              <a:pPr algn="r">
                <a:defRPr/>
              </a:pPr>
              <a:t>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697F2AC-BBE0-4BD3-81C3-44BD244AF35C}" type="slidenum">
              <a:rPr lang="en-US" sz="1200">
                <a:latin typeface="+mn-lt"/>
              </a:rPr>
              <a:pPr algn="r">
                <a:defRPr/>
              </a:pPr>
              <a:t>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146367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2"/>
          <p:cNvCxnSpPr/>
          <p:nvPr/>
        </p:nvCxnSpPr>
        <p:spPr>
          <a:xfrm>
            <a:off x="470852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13"/>
          <p:cNvSpPr/>
          <p:nvPr/>
        </p:nvSpPr>
        <p:spPr>
          <a:xfrm>
            <a:off x="4540250" y="2644775"/>
            <a:ext cx="46038" cy="34925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774853"/>
            <a:ext cx="8305800" cy="85725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75299"/>
            <a:ext cx="8305800" cy="14859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C91F1B7-70E3-45FF-B0A7-EE8FF3DFAB32}" type="datetime1">
              <a:rPr lang="en-US"/>
              <a:pPr>
                <a:defRPr/>
              </a:pPr>
              <a:t>8/17/14</a:t>
            </a:fld>
            <a:endParaRPr lang="en-US" sz="2000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7D9556D-D4F2-4F22-8F5D-931230C236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8DE54-CAED-44ED-9249-6D1D19825715}" type="datetime1">
              <a:rPr lang="en-US"/>
              <a:pPr>
                <a:defRPr/>
              </a:pPr>
              <a:t>8/17/14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2A7C9-5BF0-4B12-9ADE-6AB8D3FC69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9482C-5321-4290-9F9B-3A154589F81F}" type="datetime1">
              <a:rPr lang="en-US"/>
              <a:pPr>
                <a:defRPr/>
              </a:pPr>
              <a:t>8/17/14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26EEC-37B2-41E4-BB29-E662B8399B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1CFA3-4C7F-4F42-B3FC-89E8A2802459}" type="datetime1">
              <a:rPr lang="en-US"/>
              <a:pPr>
                <a:defRPr/>
              </a:pPr>
              <a:t>8/17/14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44D8-1808-443F-8391-6098B0E733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685800" y="3687763"/>
            <a:ext cx="7924800" cy="317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28900"/>
            <a:ext cx="7924800" cy="10287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719148"/>
            <a:ext cx="7924800" cy="738552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06A7C-0208-4196-A2A9-E1AC93CAD589}" type="datetime1">
              <a:rPr lang="en-US"/>
              <a:pPr>
                <a:defRPr/>
              </a:pPr>
              <a:t>8/17/14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8B204778-F8F7-4C54-A497-FE12A845DDD8}" type="slidenum">
              <a:rPr lang="en-US"/>
              <a:pPr>
                <a:defRPr/>
              </a:pPr>
              <a:t>‹#›</a:t>
            </a:fld>
            <a:endParaRPr lang="en-US" b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08483-B1E2-49C6-AF22-E207546E3DAB}" type="datetime1">
              <a:rPr lang="en-US"/>
              <a:pPr>
                <a:defRPr/>
              </a:pPr>
              <a:t>8/17/14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1BD3-3F1E-4E0D-AC9C-61AFE345A1FD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/>
        </p:nvCxnSpPr>
        <p:spPr>
          <a:xfrm>
            <a:off x="563563" y="1635125"/>
            <a:ext cx="3748087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6"/>
          <p:cNvCxnSpPr/>
          <p:nvPr/>
        </p:nvCxnSpPr>
        <p:spPr>
          <a:xfrm>
            <a:off x="4754563" y="1635125"/>
            <a:ext cx="3749675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83B43-D046-4402-AA06-92209954E029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D916B-97FE-4BCD-9E87-2347AC87DEFF}" type="datetime1">
              <a:rPr lang="en-US"/>
              <a:pPr>
                <a:defRPr/>
              </a:pPr>
              <a:t>8/17/14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0D7E6-D5DD-42AD-A527-2081D455F51D}" type="datetime1">
              <a:rPr lang="en-US"/>
              <a:pPr>
                <a:defRPr/>
              </a:pPr>
              <a:t>8/17/14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EE275817-4DC8-4296-8CFD-5F4DC80AB4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B9636-28A1-42D5-AE99-41CBD6684EEE}" type="datetime1">
              <a:rPr lang="en-US"/>
              <a:pPr>
                <a:defRPr/>
              </a:pPr>
              <a:t>8/17/14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2D61C1D-3B38-4D81-8D90-7A7F4F61B3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342900"/>
            <a:ext cx="6248400" cy="4286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200150"/>
            <a:ext cx="1984248" cy="280035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342900"/>
            <a:ext cx="19812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FA121-069B-4544-9DE9-F0AD91A7F81A}" type="datetime1">
              <a:rPr lang="en-US"/>
              <a:pPr>
                <a:defRPr/>
              </a:pPr>
              <a:t>8/17/14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1F85ECE3-93B6-407A-8CFA-7D2203FD79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342900"/>
            <a:ext cx="20574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342900"/>
            <a:ext cx="6019800" cy="417195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200150"/>
            <a:ext cx="2057400" cy="33147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DCBB9-4607-4F26-9EA5-3C06409A186D}" type="datetime1">
              <a:rPr lang="en-US"/>
              <a:pPr>
                <a:defRPr/>
              </a:pPr>
              <a:t>8/17/14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18DC0A5B-B38E-4F4D-8F2A-32C4FF5476B6}" type="slidenum">
              <a:rPr lang="en-US"/>
              <a:pPr>
                <a:defRPr/>
              </a:pPr>
              <a:t>‹#›</a:t>
            </a:fld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085850"/>
            <a:ext cx="82296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4652963"/>
            <a:ext cx="2590800" cy="287337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C083BA2-368C-4F0A-9529-EF9B07C8DCAD}" type="datetime1">
              <a:rPr lang="en-US"/>
              <a:pPr>
                <a:defRPr/>
              </a:pPr>
              <a:t>8/17/14</a:t>
            </a:fld>
            <a:endParaRPr lang="en-US" sz="14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4652963"/>
            <a:ext cx="3581400" cy="287337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4635500"/>
            <a:ext cx="609600" cy="3429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DFAF2A1-AB38-46E1-8ECB-5FB05D577F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sz="half" idx="4294967295"/>
          </p:nvPr>
        </p:nvSpPr>
        <p:spPr>
          <a:xfrm>
            <a:off x="457200" y="819150"/>
            <a:ext cx="84582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Title:</a:t>
            </a:r>
            <a:r>
              <a:rPr lang="en-US" sz="3300" b="1" dirty="0" smtClean="0">
                <a:latin typeface="Century Gothic" pitchFamily="34" charset="0"/>
              </a:rPr>
              <a:t>  </a:t>
            </a:r>
            <a:r>
              <a:rPr lang="en-US" sz="3300" b="1" dirty="0" err="1" smtClean="0">
                <a:latin typeface="Century Gothic" pitchFamily="34" charset="0"/>
              </a:rPr>
              <a:t>Ordo</a:t>
            </a:r>
            <a:r>
              <a:rPr lang="en-US" sz="3300" b="1" dirty="0" smtClean="0">
                <a:latin typeface="Century Gothic" pitchFamily="34" charset="0"/>
              </a:rPr>
              <a:t> </a:t>
            </a:r>
            <a:r>
              <a:rPr lang="en-US" sz="3300" b="1" dirty="0" err="1" smtClean="0">
                <a:latin typeface="Century Gothic" pitchFamily="34" charset="0"/>
              </a:rPr>
              <a:t>virtutum</a:t>
            </a:r>
            <a:r>
              <a:rPr lang="en-US" sz="33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Composer: Hildegard von </a:t>
            </a:r>
            <a:r>
              <a:rPr lang="en-US" sz="3600" b="1" dirty="0" err="1" smtClean="0">
                <a:latin typeface="Century Gothic" pitchFamily="34" charset="0"/>
              </a:rPr>
              <a:t>Bingen</a:t>
            </a:r>
            <a:r>
              <a:rPr lang="en-US" sz="3600" b="1" dirty="0" smtClean="0">
                <a:latin typeface="Century Gothic" pitchFamily="34" charset="0"/>
              </a:rPr>
              <a:t> (1098 – 1179)</a:t>
            </a: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Period: Medieval (800-1400)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Genre:  </a:t>
            </a:r>
            <a:r>
              <a:rPr lang="en-US" sz="3300" b="1" dirty="0" smtClean="0">
                <a:latin typeface="Century Gothic" pitchFamily="34" charset="0"/>
              </a:rPr>
              <a:t>Chant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300" b="1" dirty="0" smtClean="0">
                <a:latin typeface="Century Gothic" pitchFamily="34" charset="0"/>
              </a:rPr>
              <a:t>Vocab: monophonic-single line melody</a:t>
            </a: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Title:</a:t>
            </a:r>
            <a:r>
              <a:rPr lang="en-US" sz="3300" b="1" dirty="0" smtClean="0">
                <a:latin typeface="Century Gothic" pitchFamily="34" charset="0"/>
              </a:rPr>
              <a:t>  </a:t>
            </a:r>
            <a:r>
              <a:rPr lang="en-US" sz="3300" b="1" dirty="0" err="1" smtClean="0">
                <a:latin typeface="Century Gothic" pitchFamily="34" charset="0"/>
              </a:rPr>
              <a:t>Jesu</a:t>
            </a:r>
            <a:r>
              <a:rPr lang="en-US" sz="3300" b="1" dirty="0" smtClean="0">
                <a:latin typeface="Century Gothic" pitchFamily="34" charset="0"/>
              </a:rPr>
              <a:t> </a:t>
            </a:r>
            <a:r>
              <a:rPr lang="en-US" sz="3300" b="1" dirty="0" err="1" smtClean="0">
                <a:latin typeface="Century Gothic" pitchFamily="34" charset="0"/>
              </a:rPr>
              <a:t>bleibet</a:t>
            </a:r>
            <a:r>
              <a:rPr lang="en-US" sz="3300" b="1" dirty="0" smtClean="0">
                <a:latin typeface="Century Gothic" pitchFamily="34" charset="0"/>
              </a:rPr>
              <a:t> </a:t>
            </a:r>
            <a:r>
              <a:rPr lang="en-US" sz="3300" b="1" dirty="0" err="1" smtClean="0">
                <a:latin typeface="Century Gothic" pitchFamily="34" charset="0"/>
              </a:rPr>
              <a:t>meine</a:t>
            </a:r>
            <a:r>
              <a:rPr lang="en-US" sz="3300" b="1" dirty="0" smtClean="0">
                <a:latin typeface="Century Gothic" pitchFamily="34" charset="0"/>
              </a:rPr>
              <a:t> </a:t>
            </a:r>
            <a:r>
              <a:rPr lang="en-US" sz="3300" b="1" dirty="0" err="1" smtClean="0">
                <a:latin typeface="Century Gothic" pitchFamily="34" charset="0"/>
              </a:rPr>
              <a:t>Freude</a:t>
            </a:r>
            <a:r>
              <a:rPr lang="en-US" sz="33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Composer: </a:t>
            </a:r>
            <a:r>
              <a:rPr lang="en-US" sz="2900" b="1" dirty="0" smtClean="0">
                <a:latin typeface="Century Gothic" pitchFamily="34" charset="0"/>
              </a:rPr>
              <a:t>J. S. Bach (1685 – 1750)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Period: Baroque (1600-1750)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Genre:  </a:t>
            </a:r>
            <a:r>
              <a:rPr lang="en-US" sz="3300" b="1" dirty="0" smtClean="0">
                <a:latin typeface="Century Gothic" pitchFamily="34" charset="0"/>
              </a:rPr>
              <a:t>Cantata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300" b="1" dirty="0" smtClean="0">
                <a:latin typeface="Century Gothic" pitchFamily="34" charset="0"/>
              </a:rPr>
              <a:t>Vocab: Cantata-A sacred musical drama with chorus, orchestra, and soloists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3481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</a:t>
            </a:r>
            <a:r>
              <a:rPr lang="en-US" sz="3400" b="1" dirty="0" err="1" smtClean="0">
                <a:latin typeface="Century Gothic" pitchFamily="34" charset="0"/>
              </a:rPr>
              <a:t>Osanna</a:t>
            </a:r>
            <a:r>
              <a:rPr lang="en-US" sz="3400" b="1" dirty="0" smtClean="0">
                <a:latin typeface="Century Gothic" pitchFamily="34" charset="0"/>
              </a:rPr>
              <a:t> from Mass in </a:t>
            </a:r>
            <a:r>
              <a:rPr lang="en-US" sz="3400" b="1" dirty="0" err="1" smtClean="0">
                <a:latin typeface="Century Gothic" pitchFamily="34" charset="0"/>
              </a:rPr>
              <a:t>Bm</a:t>
            </a:r>
            <a:r>
              <a:rPr lang="en-US" sz="34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J. S. Bach (1685 – 1750)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Baroque (1600-1750)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 Mass/Oratorio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3891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</a:t>
            </a:r>
            <a:r>
              <a:rPr lang="en-US" sz="3400" b="1" dirty="0" err="1" smtClean="0">
                <a:latin typeface="Century Gothic" pitchFamily="34" charset="0"/>
              </a:rPr>
              <a:t>Vollendet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ist</a:t>
            </a:r>
            <a:r>
              <a:rPr lang="en-US" sz="3400" b="1" dirty="0" smtClean="0">
                <a:latin typeface="Century Gothic" pitchFamily="34" charset="0"/>
              </a:rPr>
              <a:t> das </a:t>
            </a:r>
            <a:r>
              <a:rPr lang="en-US" sz="3400" b="1" dirty="0" err="1" smtClean="0">
                <a:latin typeface="Century Gothic" pitchFamily="34" charset="0"/>
              </a:rPr>
              <a:t>grosse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werk</a:t>
            </a:r>
            <a:r>
              <a:rPr lang="en-US" sz="3400" b="1" dirty="0" smtClean="0">
                <a:latin typeface="Century Gothic" pitchFamily="34" charset="0"/>
              </a:rPr>
              <a:t> from </a:t>
            </a:r>
            <a:r>
              <a:rPr lang="en-US" sz="3400" b="1" i="1" dirty="0" smtClean="0">
                <a:latin typeface="Century Gothic" pitchFamily="34" charset="0"/>
              </a:rPr>
              <a:t>The Creation</a:t>
            </a:r>
            <a:r>
              <a:rPr lang="en-US" sz="34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F. J. Haydn (1732 – 1809)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Classical (1750-1820)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 Oratorio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4915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Ave </a:t>
            </a:r>
            <a:r>
              <a:rPr lang="en-US" sz="3400" b="1" dirty="0" err="1" smtClean="0">
                <a:latin typeface="Century Gothic" pitchFamily="34" charset="0"/>
              </a:rPr>
              <a:t>Verum</a:t>
            </a:r>
            <a:r>
              <a:rPr lang="en-US" sz="3400" b="1" dirty="0" smtClean="0">
                <a:latin typeface="Century Gothic" pitchFamily="34" charset="0"/>
              </a:rPr>
              <a:t> Corpus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W. A. Mozart (1750 – 1791)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Classical (1750-1820)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 Motet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4710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</a:t>
            </a:r>
            <a:r>
              <a:rPr lang="en-US" sz="3400" b="1" dirty="0" err="1" smtClean="0">
                <a:latin typeface="Century Gothic" pitchFamily="34" charset="0"/>
              </a:rPr>
              <a:t>Lacrymosa</a:t>
            </a:r>
            <a:r>
              <a:rPr lang="en-US" sz="3400" b="1" dirty="0" smtClean="0">
                <a:latin typeface="Century Gothic" pitchFamily="34" charset="0"/>
              </a:rPr>
              <a:t> from </a:t>
            </a:r>
            <a:r>
              <a:rPr lang="en-US" sz="3400" b="1" i="1" dirty="0" smtClean="0">
                <a:latin typeface="Century Gothic" pitchFamily="34" charset="0"/>
              </a:rPr>
              <a:t>Requiem</a:t>
            </a:r>
            <a:r>
              <a:rPr lang="en-US" sz="34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W. A. Mozart (1750 – 1791)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Classical (1750-1820)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 Requiem Mass Movement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4301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Hallelujah from </a:t>
            </a:r>
            <a:r>
              <a:rPr lang="en-US" sz="3400" b="1" i="1" dirty="0" smtClean="0">
                <a:latin typeface="Century Gothic" pitchFamily="34" charset="0"/>
              </a:rPr>
              <a:t>Christ on the Mount of Olives</a:t>
            </a:r>
            <a:r>
              <a:rPr lang="en-US" sz="34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Ludwig van Beethoven 	(1770 – 1827)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</a:t>
            </a:r>
            <a:r>
              <a:rPr lang="en-US" sz="3400" b="1" dirty="0" err="1" smtClean="0">
                <a:latin typeface="Century Gothic" pitchFamily="34" charset="0"/>
              </a:rPr>
              <a:t>Classlcal</a:t>
            </a:r>
            <a:r>
              <a:rPr lang="en-US" sz="3400" b="1" dirty="0" smtClean="0">
                <a:latin typeface="Century Gothic" pitchFamily="34" charset="0"/>
              </a:rPr>
              <a:t> (1750-1820)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 Oratorio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5120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Dies </a:t>
            </a:r>
            <a:r>
              <a:rPr lang="en-US" sz="3400" b="1" dirty="0" err="1" smtClean="0">
                <a:latin typeface="Century Gothic" pitchFamily="34" charset="0"/>
              </a:rPr>
              <a:t>Irae</a:t>
            </a:r>
            <a:r>
              <a:rPr lang="en-US" sz="3400" b="1" dirty="0" smtClean="0">
                <a:latin typeface="Century Gothic" pitchFamily="34" charset="0"/>
              </a:rPr>
              <a:t> from </a:t>
            </a:r>
            <a:r>
              <a:rPr lang="en-US" sz="3400" b="1" i="1" dirty="0" smtClean="0">
                <a:latin typeface="Century Gothic" pitchFamily="34" charset="0"/>
              </a:rPr>
              <a:t>Requiem</a:t>
            </a: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Giuseppe Verdi (1813 – 1901)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Romantic (1820-1900)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Requiem Mass Movement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5939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Am </a:t>
            </a:r>
            <a:r>
              <a:rPr lang="en-US" sz="3400" b="1" dirty="0" err="1" smtClean="0">
                <a:latin typeface="Century Gothic" pitchFamily="34" charset="0"/>
              </a:rPr>
              <a:t>Donaustrande</a:t>
            </a:r>
            <a:r>
              <a:rPr lang="en-US" sz="3400" b="1" dirty="0">
                <a:latin typeface="Century Gothic" pitchFamily="34" charset="0"/>
              </a:rPr>
              <a:t> </a:t>
            </a:r>
            <a:r>
              <a:rPr lang="en-US" sz="3400" b="1" dirty="0" smtClean="0">
                <a:latin typeface="Century Gothic" pitchFamily="34" charset="0"/>
              </a:rPr>
              <a:t>&amp; Nein, </a:t>
            </a:r>
            <a:r>
              <a:rPr lang="en-US" sz="3400" b="1" dirty="0" err="1" smtClean="0">
                <a:latin typeface="Century Gothic" pitchFamily="34" charset="0"/>
              </a:rPr>
              <a:t>es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ist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nicht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auszukommen</a:t>
            </a:r>
            <a:r>
              <a:rPr lang="en-US" sz="3400" b="1" dirty="0">
                <a:latin typeface="Century Gothic" pitchFamily="34" charset="0"/>
              </a:rPr>
              <a:t> </a:t>
            </a:r>
            <a:r>
              <a:rPr lang="en-US" sz="3400" b="1" dirty="0" smtClean="0">
                <a:latin typeface="Century Gothic" pitchFamily="34" charset="0"/>
              </a:rPr>
              <a:t>from </a:t>
            </a:r>
            <a:r>
              <a:rPr lang="en-US" sz="3400" b="1" i="1" dirty="0" err="1" smtClean="0">
                <a:latin typeface="Century Gothic" pitchFamily="34" charset="0"/>
              </a:rPr>
              <a:t>Liebesliederwalzer</a:t>
            </a: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Johannes Brahms (1833 – 1897)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Romantic (1820-1900)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Choral composition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5325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</a:t>
            </a:r>
            <a:r>
              <a:rPr lang="en-US" sz="3400" b="1" dirty="0" err="1" smtClean="0">
                <a:latin typeface="Century Gothic" pitchFamily="34" charset="0"/>
              </a:rPr>
              <a:t>Wie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lieblich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sind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deine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Wohnungen</a:t>
            </a:r>
            <a:endParaRPr lang="en-US" sz="3400" b="1" dirty="0" smtClean="0">
              <a:latin typeface="Century Gothic" pitchFamily="34" charset="0"/>
            </a:endParaRPr>
          </a:p>
          <a:p>
            <a:pPr marL="0" indent="0" algn="just" eaLnBrk="1" hangingPunct="1">
              <a:buFont typeface="Wingdings 2" pitchFamily="18" charset="2"/>
              <a:buNone/>
            </a:pPr>
            <a:r>
              <a:rPr lang="en-US" sz="3400" b="1" dirty="0">
                <a:latin typeface="Century Gothic" pitchFamily="34" charset="0"/>
              </a:rPr>
              <a:t>f</a:t>
            </a:r>
            <a:r>
              <a:rPr lang="en-US" sz="3400" b="1" dirty="0" smtClean="0">
                <a:latin typeface="Century Gothic" pitchFamily="34" charset="0"/>
              </a:rPr>
              <a:t>rom </a:t>
            </a:r>
            <a:r>
              <a:rPr lang="en-US" sz="3400" b="1" i="1" dirty="0" err="1" smtClean="0">
                <a:latin typeface="Century Gothic" pitchFamily="34" charset="0"/>
              </a:rPr>
              <a:t>Ein</a:t>
            </a:r>
            <a:r>
              <a:rPr lang="en-US" sz="3400" b="1" i="1" dirty="0" smtClean="0">
                <a:latin typeface="Century Gothic" pitchFamily="34" charset="0"/>
              </a:rPr>
              <a:t> </a:t>
            </a:r>
            <a:r>
              <a:rPr lang="en-US" sz="3400" b="1" i="1" dirty="0" err="1" smtClean="0">
                <a:latin typeface="Century Gothic" pitchFamily="34" charset="0"/>
              </a:rPr>
              <a:t>deutsches</a:t>
            </a:r>
            <a:r>
              <a:rPr lang="en-US" sz="3400" b="1" i="1" dirty="0" smtClean="0">
                <a:latin typeface="Century Gothic" pitchFamily="34" charset="0"/>
              </a:rPr>
              <a:t> Requiem (German Requiem)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Johannes Brahms (1833 – 1897)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Romantic (1820-1900)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Requiem Mass Movement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5734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</a:t>
            </a:r>
            <a:r>
              <a:rPr lang="en-US" sz="3400" b="1" dirty="0" err="1" smtClean="0">
                <a:latin typeface="Century Gothic" pitchFamily="34" charset="0"/>
              </a:rPr>
              <a:t>Cantique</a:t>
            </a:r>
            <a:r>
              <a:rPr lang="en-US" sz="3400" b="1" dirty="0" smtClean="0">
                <a:latin typeface="Century Gothic" pitchFamily="34" charset="0"/>
              </a:rPr>
              <a:t> de Jean Racine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Gabriel Faure (1845 – 1924)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Modern (1900-)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Choral composition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6349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sz="half" idx="4294967295"/>
          </p:nvPr>
        </p:nvSpPr>
        <p:spPr>
          <a:xfrm>
            <a:off x="457200" y="666750"/>
            <a:ext cx="8305800" cy="3581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Title:</a:t>
            </a:r>
            <a:r>
              <a:rPr lang="en-US" sz="3300" b="1" dirty="0" smtClean="0">
                <a:latin typeface="Century Gothic" pitchFamily="34" charset="0"/>
              </a:rPr>
              <a:t>  </a:t>
            </a:r>
            <a:r>
              <a:rPr lang="en-US" sz="3300" b="1" dirty="0" err="1" smtClean="0">
                <a:latin typeface="Century Gothic" pitchFamily="34" charset="0"/>
              </a:rPr>
              <a:t>Viderunt</a:t>
            </a:r>
            <a:r>
              <a:rPr lang="en-US" sz="3300" b="1" dirty="0" smtClean="0">
                <a:latin typeface="Century Gothic" pitchFamily="34" charset="0"/>
              </a:rPr>
              <a:t> </a:t>
            </a:r>
            <a:r>
              <a:rPr lang="en-US" sz="3300" b="1" dirty="0" err="1" smtClean="0">
                <a:latin typeface="Century Gothic" pitchFamily="34" charset="0"/>
              </a:rPr>
              <a:t>Omnes</a:t>
            </a: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Composer: </a:t>
            </a:r>
            <a:r>
              <a:rPr lang="en-US" sz="3600" b="1" dirty="0" err="1" smtClean="0">
                <a:latin typeface="Century Gothic" pitchFamily="34" charset="0"/>
              </a:rPr>
              <a:t>Perotin</a:t>
            </a:r>
            <a:r>
              <a:rPr lang="en-US" sz="3600" b="1" dirty="0" smtClean="0">
                <a:latin typeface="Century Gothic" pitchFamily="34" charset="0"/>
              </a:rPr>
              <a:t> (early 13</a:t>
            </a:r>
            <a:r>
              <a:rPr lang="en-US" sz="3600" b="1" baseline="30000" dirty="0" smtClean="0">
                <a:latin typeface="Century Gothic" pitchFamily="34" charset="0"/>
              </a:rPr>
              <a:t>th</a:t>
            </a:r>
            <a:r>
              <a:rPr lang="en-US" sz="3600" b="1" dirty="0" smtClean="0">
                <a:latin typeface="Century Gothic" pitchFamily="34" charset="0"/>
              </a:rPr>
              <a:t> Century)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Period: Medieval (800-1400)</a:t>
            </a: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Genre:  </a:t>
            </a:r>
            <a:r>
              <a:rPr lang="en-US" sz="3300" b="1" dirty="0" err="1" smtClean="0">
                <a:latin typeface="Century Gothic" pitchFamily="34" charset="0"/>
              </a:rPr>
              <a:t>Organum</a:t>
            </a: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None/>
            </a:pPr>
            <a:r>
              <a:rPr lang="en-US" sz="3300" b="1" dirty="0" smtClean="0">
                <a:latin typeface="Century Gothic" pitchFamily="34" charset="0"/>
              </a:rPr>
              <a:t>Vocab: </a:t>
            </a:r>
            <a:r>
              <a:rPr lang="en-US" sz="3600" b="1" dirty="0">
                <a:latin typeface="Century Gothic" pitchFamily="34" charset="0"/>
              </a:rPr>
              <a:t>polyphonic- two or more melodies occurring simultaneously that harmonize with each other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Chorus </a:t>
            </a:r>
            <a:r>
              <a:rPr lang="en-US" sz="3400" b="1" dirty="0" err="1" smtClean="0">
                <a:latin typeface="Century Gothic" pitchFamily="34" charset="0"/>
              </a:rPr>
              <a:t>Mysticus</a:t>
            </a:r>
            <a:r>
              <a:rPr lang="en-US" sz="3400" b="1" dirty="0" smtClean="0">
                <a:latin typeface="Century Gothic" pitchFamily="34" charset="0"/>
              </a:rPr>
              <a:t> from </a:t>
            </a:r>
            <a:r>
              <a:rPr lang="en-US" sz="3400" b="1" i="1" dirty="0" smtClean="0">
                <a:latin typeface="Century Gothic" pitchFamily="34" charset="0"/>
              </a:rPr>
              <a:t>Symphony #8</a:t>
            </a: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Gustav Mahler (1860 – 1911)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Modern (1900-)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Choral Symphony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6758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Title:</a:t>
            </a:r>
            <a:r>
              <a:rPr lang="en-US" sz="3300" b="1" dirty="0" smtClean="0">
                <a:latin typeface="Century Gothic" pitchFamily="34" charset="0"/>
              </a:rPr>
              <a:t>  </a:t>
            </a:r>
            <a:r>
              <a:rPr lang="en-US" sz="3300" b="1" dirty="0" err="1" smtClean="0">
                <a:latin typeface="Century Gothic" pitchFamily="34" charset="0"/>
              </a:rPr>
              <a:t>Dieu</a:t>
            </a:r>
            <a:r>
              <a:rPr lang="en-US" sz="3300" b="1" dirty="0" smtClean="0">
                <a:latin typeface="Century Gothic" pitchFamily="34" charset="0"/>
              </a:rPr>
              <a:t>, </a:t>
            </a:r>
            <a:r>
              <a:rPr lang="en-US" sz="3300" b="1" dirty="0" err="1" smtClean="0">
                <a:latin typeface="Century Gothic" pitchFamily="34" charset="0"/>
              </a:rPr>
              <a:t>qu’il</a:t>
            </a:r>
            <a:r>
              <a:rPr lang="en-US" sz="3300" b="1" dirty="0" smtClean="0">
                <a:latin typeface="Century Gothic" pitchFamily="34" charset="0"/>
              </a:rPr>
              <a:t> la fait bon </a:t>
            </a:r>
            <a:r>
              <a:rPr lang="en-US" sz="3300" b="1" dirty="0" err="1" smtClean="0">
                <a:latin typeface="Century Gothic" pitchFamily="34" charset="0"/>
              </a:rPr>
              <a:t>regarder</a:t>
            </a: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Composer: </a:t>
            </a:r>
            <a:r>
              <a:rPr lang="en-US" sz="2900" b="1" dirty="0" smtClean="0">
                <a:latin typeface="Century Gothic" pitchFamily="34" charset="0"/>
              </a:rPr>
              <a:t>Claude Debussy (1862 – 1918)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Period: Modern (1900-)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Genre: Choral Composition</a:t>
            </a: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6553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</a:t>
            </a:r>
            <a:r>
              <a:rPr lang="en-US" sz="3400" b="1" dirty="0" err="1" smtClean="0">
                <a:latin typeface="Century Gothic" pitchFamily="34" charset="0"/>
              </a:rPr>
              <a:t>Bogoroditse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Devo</a:t>
            </a:r>
            <a:r>
              <a:rPr lang="en-US" sz="3400" b="1" dirty="0" smtClean="0">
                <a:latin typeface="Century Gothic" pitchFamily="34" charset="0"/>
              </a:rPr>
              <a:t> from Vespers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Sergei Rachmaninoff (1873-1943)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Modern (1900-)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Choral composition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6144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O Fortuna from </a:t>
            </a:r>
            <a:r>
              <a:rPr lang="en-US" sz="3400" b="1" i="1" dirty="0" err="1" smtClean="0">
                <a:latin typeface="Century Gothic" pitchFamily="34" charset="0"/>
              </a:rPr>
              <a:t>Carmina</a:t>
            </a:r>
            <a:r>
              <a:rPr lang="en-US" sz="3400" b="1" i="1" dirty="0" smtClean="0">
                <a:latin typeface="Century Gothic" pitchFamily="34" charset="0"/>
              </a:rPr>
              <a:t> </a:t>
            </a:r>
            <a:r>
              <a:rPr lang="en-US" sz="3400" b="1" i="1" dirty="0" err="1" smtClean="0">
                <a:latin typeface="Century Gothic" pitchFamily="34" charset="0"/>
              </a:rPr>
              <a:t>Burana</a:t>
            </a: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Carl Orff (1895 – 1982)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Modern (1900-)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Cantata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7373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</a:t>
            </a:r>
            <a:r>
              <a:rPr lang="en-US" sz="3400" b="1" dirty="0" err="1" smtClean="0">
                <a:latin typeface="Century Gothic" pitchFamily="34" charset="0"/>
              </a:rPr>
              <a:t>Ubi</a:t>
            </a:r>
            <a:r>
              <a:rPr lang="en-US" sz="3400" b="1" dirty="0" smtClean="0">
                <a:latin typeface="Century Gothic" pitchFamily="34" charset="0"/>
              </a:rPr>
              <a:t> Caritas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Maurice </a:t>
            </a:r>
            <a:r>
              <a:rPr lang="en-US" sz="3400" b="1" dirty="0" err="1" smtClean="0">
                <a:latin typeface="Century Gothic" pitchFamily="34" charset="0"/>
              </a:rPr>
              <a:t>Durufle</a:t>
            </a:r>
            <a:r>
              <a:rPr lang="en-US" sz="3400" b="1" dirty="0" smtClean="0">
                <a:latin typeface="Century Gothic" pitchFamily="34" charset="0"/>
              </a:rPr>
              <a:t> (1902 – 1986)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Modern (1900-)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Motet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6963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Dies </a:t>
            </a:r>
            <a:r>
              <a:rPr lang="en-US" sz="3400" b="1" dirty="0" err="1" smtClean="0">
                <a:latin typeface="Century Gothic" pitchFamily="34" charset="0"/>
              </a:rPr>
              <a:t>Irae</a:t>
            </a:r>
            <a:r>
              <a:rPr lang="en-US" sz="3400" b="1" dirty="0" smtClean="0">
                <a:latin typeface="Century Gothic" pitchFamily="34" charset="0"/>
              </a:rPr>
              <a:t> from </a:t>
            </a:r>
            <a:r>
              <a:rPr lang="en-US" sz="3400" b="1" i="1" dirty="0" smtClean="0">
                <a:latin typeface="Century Gothic" pitchFamily="34" charset="0"/>
              </a:rPr>
              <a:t>War Requiem</a:t>
            </a: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Benjamin Britten (1913 – 1976)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Modern (1900-)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Requiem Mass Movement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7168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O Magnum </a:t>
            </a:r>
            <a:r>
              <a:rPr lang="en-US" sz="3400" b="1" dirty="0" err="1" smtClean="0">
                <a:latin typeface="Century Gothic" pitchFamily="34" charset="0"/>
              </a:rPr>
              <a:t>Mysterium</a:t>
            </a: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Morten </a:t>
            </a:r>
            <a:r>
              <a:rPr lang="en-US" sz="3400" b="1" dirty="0" err="1" smtClean="0">
                <a:latin typeface="Century Gothic" pitchFamily="34" charset="0"/>
              </a:rPr>
              <a:t>Lauridsen</a:t>
            </a:r>
            <a:r>
              <a:rPr lang="en-US" sz="3400" b="1" dirty="0" smtClean="0">
                <a:latin typeface="Century Gothic" pitchFamily="34" charset="0"/>
              </a:rPr>
              <a:t> (1943 - 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Modern (1900-)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Motet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7782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Water Night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Eric </a:t>
            </a:r>
            <a:r>
              <a:rPr lang="en-US" sz="3400" b="1" dirty="0" err="1" smtClean="0">
                <a:latin typeface="Century Gothic" pitchFamily="34" charset="0"/>
              </a:rPr>
              <a:t>Whitacre</a:t>
            </a:r>
            <a:r>
              <a:rPr lang="en-US" sz="3400" b="1" dirty="0" smtClean="0">
                <a:latin typeface="Century Gothic" pitchFamily="34" charset="0"/>
              </a:rPr>
              <a:t> (1970 - 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Modern (1900-)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Choral Composition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7577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Title:</a:t>
            </a:r>
            <a:r>
              <a:rPr lang="en-US" sz="3300" b="1" dirty="0" smtClean="0">
                <a:latin typeface="Century Gothic" pitchFamily="34" charset="0"/>
              </a:rPr>
              <a:t>  </a:t>
            </a:r>
            <a:r>
              <a:rPr lang="en-US" sz="3300" b="1" dirty="0" err="1" smtClean="0">
                <a:latin typeface="Century Gothic" pitchFamily="34" charset="0"/>
              </a:rPr>
              <a:t>Agnus</a:t>
            </a:r>
            <a:r>
              <a:rPr lang="en-US" sz="3300" b="1" dirty="0" smtClean="0">
                <a:latin typeface="Century Gothic" pitchFamily="34" charset="0"/>
              </a:rPr>
              <a:t> Dei from Notre Dame Mass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Composer: Guillaume de </a:t>
            </a:r>
            <a:r>
              <a:rPr lang="en-US" sz="3600" b="1" dirty="0" err="1" smtClean="0">
                <a:latin typeface="Century Gothic" pitchFamily="34" charset="0"/>
              </a:rPr>
              <a:t>Machaut</a:t>
            </a:r>
            <a:r>
              <a:rPr lang="en-US" sz="3600" b="1" dirty="0" smtClean="0">
                <a:latin typeface="Century Gothic" pitchFamily="34" charset="0"/>
              </a:rPr>
              <a:t> (1300 – 1377)</a:t>
            </a: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Period: Medieval (800-1400)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Genre:  </a:t>
            </a:r>
            <a:r>
              <a:rPr lang="en-US" sz="3300" b="1" dirty="0" smtClean="0">
                <a:latin typeface="Century Gothic" pitchFamily="34" charset="0"/>
              </a:rPr>
              <a:t>Mass Movement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2048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</a:t>
            </a:r>
            <a:r>
              <a:rPr lang="en-US" sz="3400" b="1" dirty="0" err="1" smtClean="0">
                <a:latin typeface="Century Gothic" pitchFamily="34" charset="0"/>
              </a:rPr>
              <a:t>Agnus</a:t>
            </a:r>
            <a:r>
              <a:rPr lang="en-US" sz="3400" b="1" dirty="0" smtClean="0">
                <a:latin typeface="Century Gothic" pitchFamily="34" charset="0"/>
              </a:rPr>
              <a:t> Dei from Pope Marcellus Mass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Giovanni </a:t>
            </a:r>
            <a:r>
              <a:rPr lang="en-US" sz="3400" b="1" dirty="0" err="1" smtClean="0">
                <a:latin typeface="Century Gothic" pitchFamily="34" charset="0"/>
              </a:rPr>
              <a:t>Pierluigi</a:t>
            </a:r>
            <a:r>
              <a:rPr lang="en-US" sz="3400" b="1" dirty="0" smtClean="0">
                <a:latin typeface="Century Gothic" pitchFamily="34" charset="0"/>
              </a:rPr>
              <a:t> de Palestrina (1525 – 1594)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 Renaissance (1400-1600)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 Mass Movement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2662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sz="half" idx="4294967295"/>
          </p:nvPr>
        </p:nvSpPr>
        <p:spPr>
          <a:xfrm>
            <a:off x="381000" y="1352550"/>
            <a:ext cx="8534400" cy="35814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Title:</a:t>
            </a:r>
            <a:r>
              <a:rPr lang="en-US" sz="3300" b="1" dirty="0" smtClean="0">
                <a:latin typeface="Century Gothic" pitchFamily="34" charset="0"/>
              </a:rPr>
              <a:t>  Sanctus from “Requiem”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Composer: Tomas Luis de Victoria (1548 – 1611)</a:t>
            </a: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Period: Renaissance (1400-1600)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Genre:  </a:t>
            </a:r>
            <a:r>
              <a:rPr lang="en-US" sz="3300" b="1" dirty="0" smtClean="0">
                <a:latin typeface="Century Gothic" pitchFamily="34" charset="0"/>
              </a:rPr>
              <a:t>Requiem Mass Movement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300" b="1" dirty="0" smtClean="0">
                <a:latin typeface="Century Gothic" pitchFamily="34" charset="0"/>
              </a:rPr>
              <a:t>Vocab: Requiem-mass for the dead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2253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sz="half" idx="4294967295"/>
          </p:nvPr>
        </p:nvSpPr>
        <p:spPr>
          <a:xfrm>
            <a:off x="381000" y="1352550"/>
            <a:ext cx="8534400" cy="3581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Title:</a:t>
            </a:r>
            <a:r>
              <a:rPr lang="en-US" sz="3300" b="1" dirty="0" smtClean="0">
                <a:latin typeface="Century Gothic" pitchFamily="34" charset="0"/>
              </a:rPr>
              <a:t>  O Magnum </a:t>
            </a:r>
            <a:r>
              <a:rPr lang="en-US" sz="3300" b="1" dirty="0" err="1" smtClean="0">
                <a:latin typeface="Century Gothic" pitchFamily="34" charset="0"/>
              </a:rPr>
              <a:t>Mysterium</a:t>
            </a:r>
            <a:r>
              <a:rPr lang="en-US" sz="33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Composer: Tomas Luis de Victoria (1548 – 1611)</a:t>
            </a: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Period: Renaissance (1400-1600)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Genre:  </a:t>
            </a:r>
            <a:r>
              <a:rPr lang="en-US" sz="3300" b="1" dirty="0" smtClean="0">
                <a:latin typeface="Century Gothic" pitchFamily="34" charset="0"/>
              </a:rPr>
              <a:t>Motet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300" b="1" dirty="0" smtClean="0">
                <a:latin typeface="Century Gothic" pitchFamily="34" charset="0"/>
              </a:rPr>
              <a:t>Vocab: Motet-sacred composition, usually in Latin and 4-8 parts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3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  <p:sp>
        <p:nvSpPr>
          <p:cNvPr id="2457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Si </a:t>
            </a:r>
            <a:r>
              <a:rPr lang="en-US" sz="3400" b="1" dirty="0" err="1" smtClean="0">
                <a:latin typeface="Century Gothic" pitchFamily="34" charset="0"/>
              </a:rPr>
              <a:t>ch’io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vorrei</a:t>
            </a:r>
            <a:r>
              <a:rPr lang="en-US" sz="3400" b="1" dirty="0" smtClean="0">
                <a:latin typeface="Century Gothic" pitchFamily="34" charset="0"/>
              </a:rPr>
              <a:t> </a:t>
            </a:r>
            <a:r>
              <a:rPr lang="en-US" sz="3400" b="1" dirty="0" err="1" smtClean="0">
                <a:latin typeface="Century Gothic" pitchFamily="34" charset="0"/>
              </a:rPr>
              <a:t>morire</a:t>
            </a: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Claudio Monteverdi (1567 – 1643)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Renaissance (1400-1600)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Madrigal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Vocab: Madrigal-a secular composition, usually in 4-6 parts in the language of the country of composition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sz="half" idx="4294967295"/>
          </p:nvPr>
        </p:nvSpPr>
        <p:spPr>
          <a:xfrm>
            <a:off x="228600" y="1276350"/>
            <a:ext cx="89154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Gloria from </a:t>
            </a:r>
            <a:r>
              <a:rPr lang="en-US" sz="3400" b="1" i="1" dirty="0" smtClean="0">
                <a:latin typeface="Century Gothic" pitchFamily="34" charset="0"/>
              </a:rPr>
              <a:t>Gloria</a:t>
            </a:r>
            <a:r>
              <a:rPr lang="en-US" sz="34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Antonio Vivaldi (1678 – 1741)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Baroque (1600-1750)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 Oratorio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3277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dirty="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sz="half" idx="4294967295"/>
          </p:nvPr>
        </p:nvSpPr>
        <p:spPr>
          <a:xfrm>
            <a:off x="228600" y="1352550"/>
            <a:ext cx="8915400" cy="3581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Title:  Hallelujah from  </a:t>
            </a:r>
            <a:r>
              <a:rPr lang="en-US" sz="3400" b="1" i="1" dirty="0" smtClean="0">
                <a:latin typeface="Century Gothic" pitchFamily="34" charset="0"/>
              </a:rPr>
              <a:t>Messiah</a:t>
            </a: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Composer: G. F. Handel (1685 – 1759)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Period: Baroque (1600-1750)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Genre:  Oratorio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400" b="1" dirty="0" smtClean="0">
                <a:latin typeface="Century Gothic" pitchFamily="34" charset="0"/>
              </a:rPr>
              <a:t>Vocab: Oratorio-A major sacred work with choir, orchestra, and soloists, though no costumes or staging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400" b="1" dirty="0" smtClean="0">
              <a:latin typeface="Century Gothic" pitchFamily="34" charset="0"/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400" smtClean="0">
                <a:latin typeface="Century Gothic" pitchFamily="34" charset="0"/>
              </a:rPr>
              <a:t>Choral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924</Words>
  <Application>Microsoft Macintosh PowerPoint</Application>
  <PresentationFormat>On-screen Show (16:9)</PresentationFormat>
  <Paragraphs>287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6</cp:revision>
  <dcterms:created xsi:type="dcterms:W3CDTF">2012-08-22T08:20:10Z</dcterms:created>
  <dcterms:modified xsi:type="dcterms:W3CDTF">2014-08-17T08:11:31Z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